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67" r:id="rId5"/>
    <p:sldId id="268" r:id="rId6"/>
    <p:sldId id="269" r:id="rId7"/>
    <p:sldId id="258" r:id="rId8"/>
    <p:sldId id="260" r:id="rId9"/>
    <p:sldId id="270" r:id="rId10"/>
    <p:sldId id="261" r:id="rId11"/>
    <p:sldId id="272" r:id="rId12"/>
    <p:sldId id="273" r:id="rId13"/>
    <p:sldId id="271" r:id="rId14"/>
    <p:sldId id="274" r:id="rId15"/>
    <p:sldId id="262" r:id="rId16"/>
    <p:sldId id="264" r:id="rId17"/>
    <p:sldId id="26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8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9408D-3F43-C84A-9E54-CE92ECF94C0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57E21-ED02-1441-B4A1-A84D2EE0C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3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57E21-ED02-1441-B4A1-A84D2EE0C4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B4D-42C3-0E4D-A415-F7D86D87A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958A2-4B0F-7F45-959E-C6A0D4FE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1F83-9712-8741-8CD1-DF019832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4A4B-B497-5143-A540-9111B47F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B3C7-173A-AE41-A8E7-87B7468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1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EFF8-D4B9-AB4F-A0FB-4EB42229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D828B-75FD-8E42-B37A-9E22B15CD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1EE3-44F5-CA46-8ABD-693D61EA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08E03-B234-7F4F-95DC-021BBC85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646D7-1B44-4C43-929E-9506B25E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680E6F-99B3-6948-AB22-45E102A44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5D51B-044D-2347-9CAB-7DF10EF8E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FD502-0E40-E145-9A85-11CB062A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1C0C7-2CA8-B140-A598-06AD0247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B1A7-4CB9-574D-979B-904E7F81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0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1BA7-4746-3649-8F61-55B8E9FB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B59-3C98-1049-BC58-F97BAC4D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659F-1C90-0E4A-98B2-D21DBCD1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15F3-C97E-6C49-9147-7DB3EBF9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ADCB-9AB5-7149-AA3F-9199A5A3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37B5-BD7C-344E-BD69-C37A279A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32470-40E8-4746-9E82-8EF527A8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9F3-44A0-E74B-878C-E9666C92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111E-19D6-3943-9336-4A116179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1A297-0E86-E248-BC10-BE93795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5368-E0A8-EF44-9C63-E48E04AF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A91F-5A58-624A-B4A3-218D5E8CB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E0C78-C96B-114B-8F9B-3F654E85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D9194-39C3-5D43-AD28-EC75234F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04355-FA93-F442-ADEA-5C494212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AE0BD-41FC-6749-9B9F-9CCC03E5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F031-78CC-644C-A44A-969C6A21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A17AC-6141-504C-9C0B-5277B39E4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E6D1E-C085-8843-8CE9-FC7C675B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62842-10D4-164B-BFD4-F37A526DA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6A67A-EDA2-064A-B0D4-5E3C921BC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F5BAD-7216-844F-843D-1796B58B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F0621-51E0-2D4B-BB8C-9767528FE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7DA88-5521-D540-B6E0-4BF92A7C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166-6481-1B4E-A619-F574671B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5451-9D79-3E40-9F91-A09832E7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F3A0D-3756-8240-8A68-1B53D426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34882-41D8-184B-8775-351678A8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3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74409-508E-EF47-9814-48C14AD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301A4-D60D-CC49-BD75-F02E7625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9B3B-3C3D-194C-BC98-8753EA6D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5C54-98C4-D548-93A0-DDAAECF7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57AB-0488-1649-B2DB-E29051D15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CB14D-E5A9-EB42-92F4-AEE7668A0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F3A4C-0B2E-934A-921A-9488D384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E1807-5EDA-4E44-BE93-11C7A519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CBF78-2A30-CE49-9C36-FBF5AED9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1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C106-1FAA-254B-837A-4C266CA5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F5E79-7BC6-344A-9C80-1C6BD250C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3B61E-5735-3D4A-B510-277D7B60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1FD13-5A01-3D4F-94DF-1F4EE77B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FA483-AAF0-8140-BB3D-0C42852E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109FB-17B7-4140-AB1B-21213912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E7267-DBC2-5547-8208-05FA0B70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02C2C-84C3-7346-8C44-32CB240AE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C242B-F038-6B48-8B50-BC16F35B3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FE9F-7069-B545-89AD-F46F6D9C85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CDFDD-6683-8C4D-906B-385DE1FA7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39E6-7879-294F-B7FB-6DF343568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18F3E-59B7-554F-970B-465E07D60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0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osf.io/hadz3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pennessinitiative.org/the-initiative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EFAB-86F5-4B49-B52A-EEEF41009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618" y="2602006"/>
            <a:ext cx="10009094" cy="83371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 pitchFamily="2" charset="0"/>
              </a:rPr>
              <a:t>Open Science and your career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497EC-5665-1E4C-B757-04BCE07D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55" y="3595968"/>
            <a:ext cx="1781606" cy="1829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C36D3-580B-4D49-807B-55E2F98E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638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E2FAB-43FA-8348-BD66-A71B56489352}"/>
              </a:ext>
            </a:extLst>
          </p:cNvPr>
          <p:cNvSpPr txBox="1"/>
          <p:nvPr/>
        </p:nvSpPr>
        <p:spPr>
          <a:xfrm>
            <a:off x="8747312" y="5634318"/>
            <a:ext cx="2077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Bennett Kleinberg</a:t>
            </a:r>
          </a:p>
        </p:txBody>
      </p:sp>
    </p:spTree>
    <p:extLst>
      <p:ext uri="{BB962C8B-B14F-4D97-AF65-F5344CB8AC3E}">
        <p14:creationId xmlns:p14="http://schemas.microsoft.com/office/powerpoint/2010/main" val="389574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94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STAYING RELEVANT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B9E3F-DCC0-D64E-B825-D1541548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54" y="2029760"/>
            <a:ext cx="4542491" cy="2925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6972B-54C6-324F-A0DD-297C90482FC4}"/>
              </a:ext>
            </a:extLst>
          </p:cNvPr>
          <p:cNvSpPr txBox="1"/>
          <p:nvPr/>
        </p:nvSpPr>
        <p:spPr>
          <a:xfrm>
            <a:off x="3540235" y="5416932"/>
            <a:ext cx="511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Open science practices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69754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94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STAYING RELEVANT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A33BC-7991-D54F-B508-84846C5F657D}"/>
              </a:ext>
            </a:extLst>
          </p:cNvPr>
          <p:cNvSpPr txBox="1"/>
          <p:nvPr/>
        </p:nvSpPr>
        <p:spPr>
          <a:xfrm>
            <a:off x="2785134" y="2182913"/>
            <a:ext cx="6323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Journals with open data requirement: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-  Science, Nature, Scientific Reports, PNAS,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18052-7F5D-6C4D-8AB8-D71E041990ED}"/>
              </a:ext>
            </a:extLst>
          </p:cNvPr>
          <p:cNvSpPr txBox="1"/>
          <p:nvPr/>
        </p:nvSpPr>
        <p:spPr>
          <a:xfrm>
            <a:off x="2017058" y="3667860"/>
            <a:ext cx="7859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"I request that the authors add a statement to the paper confirming whether, for all experiments, they have reported all measures, conditions, data exclusions, and how they determined their sample sizes. </a:t>
            </a:r>
          </a:p>
          <a:p>
            <a:r>
              <a:rPr lang="en-GB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authors should, of course, add any additional text to ensure the statement is accurate. This is the standard reviewer disclosure request endorsed by the </a:t>
            </a:r>
            <a:r>
              <a:rPr lang="en-GB" i="1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Center</a:t>
            </a:r>
            <a:r>
              <a:rPr lang="en-GB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for Open Science [see </a:t>
            </a:r>
            <a:r>
              <a:rPr lang="en-GB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http://osf.io/hadz3</a:t>
            </a:r>
            <a:r>
              <a:rPr lang="en-GB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]. I include it in every review."</a:t>
            </a:r>
            <a:endParaRPr lang="en-US" i="1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F450F-EB36-E04B-A913-737EB1CC75D3}"/>
              </a:ext>
            </a:extLst>
          </p:cNvPr>
          <p:cNvSpPr txBox="1"/>
          <p:nvPr/>
        </p:nvSpPr>
        <p:spPr>
          <a:xfrm>
            <a:off x="5479676" y="301391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2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94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STAYING RELEVANT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A33BC-7991-D54F-B508-84846C5F657D}"/>
              </a:ext>
            </a:extLst>
          </p:cNvPr>
          <p:cNvSpPr txBox="1"/>
          <p:nvPr/>
        </p:nvSpPr>
        <p:spPr>
          <a:xfrm>
            <a:off x="1586752" y="2129127"/>
            <a:ext cx="315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Openness Initiative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18052-7F5D-6C4D-8AB8-D71E041990ED}"/>
              </a:ext>
            </a:extLst>
          </p:cNvPr>
          <p:cNvSpPr txBox="1"/>
          <p:nvPr/>
        </p:nvSpPr>
        <p:spPr>
          <a:xfrm>
            <a:off x="753034" y="3064145"/>
            <a:ext cx="8693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 should be made publicly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Stimuli and materials should be made publicly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 case some data or materials are not open, clear reasons (e.g., legal, ethical constraints, or severe impracticality) should be given why</a:t>
            </a:r>
            <a:r>
              <a:rPr lang="en-GB" dirty="0">
                <a:solidFill>
                  <a:schemeClr val="bg1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Documents containing details for interpreting any files or code, and how to compile and run any software programs should be made available with the above items.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location of all of these files should be advertised in the manuscript, and all files should be hosted by a reliable third party.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hlinkClick r:id="rId2"/>
              </a:rPr>
              <a:t>https://opennessinitiative.org/the-initiative/</a:t>
            </a:r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A2434-6CF5-E247-AC7F-78D2BA57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69" y="2206667"/>
            <a:ext cx="4127315" cy="1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94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STAYING RELEVANT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FBA2-8912-B84A-8158-428B1E78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4" y="4383382"/>
            <a:ext cx="3272865" cy="1063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3A71A-E74F-5741-AB1D-B98897F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541" y="3397437"/>
            <a:ext cx="3814800" cy="820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B6EFC-D15E-614D-A654-C38EE3D8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519" y="1974000"/>
            <a:ext cx="1317978" cy="1317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4981B1-C7C3-964D-80BB-5D4DE1033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60" y="4468429"/>
            <a:ext cx="1471976" cy="1471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029B4B-3CD8-EB4B-A7DB-58C286764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795" y="1756880"/>
            <a:ext cx="2894964" cy="1515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F220EC-12AF-5047-BBE5-B8A3D07BB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833" y="4660344"/>
            <a:ext cx="2058847" cy="20588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5BFD27-368F-3B41-810A-5A9FFF310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858" y="2971183"/>
            <a:ext cx="3178100" cy="117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18ABBC-FA79-8148-8887-0CB6E40A3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992" y="2007205"/>
            <a:ext cx="3567000" cy="7250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705E9C-1F31-4649-AD7A-D1A28EA0A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9277" y="4565719"/>
            <a:ext cx="2711654" cy="117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BA92A7-A0D0-6645-976A-404ABEE5E654}"/>
              </a:ext>
            </a:extLst>
          </p:cNvPr>
          <p:cNvSpPr txBox="1"/>
          <p:nvPr/>
        </p:nvSpPr>
        <p:spPr>
          <a:xfrm>
            <a:off x="1418006" y="3384730"/>
            <a:ext cx="9355987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Candidates are asked to describe in what way they have already pursued and/or plan to pursue open science</a:t>
            </a:r>
          </a:p>
        </p:txBody>
      </p:sp>
    </p:spTree>
    <p:extLst>
      <p:ext uri="{BB962C8B-B14F-4D97-AF65-F5344CB8AC3E}">
        <p14:creationId xmlns:p14="http://schemas.microsoft.com/office/powerpoint/2010/main" val="277464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0EF8-6BF9-FE4C-962F-BD95A3618A55}"/>
              </a:ext>
            </a:extLst>
          </p:cNvPr>
          <p:cNvSpPr txBox="1">
            <a:spLocks/>
          </p:cNvSpPr>
          <p:nvPr/>
        </p:nvSpPr>
        <p:spPr>
          <a:xfrm>
            <a:off x="838200" y="712694"/>
            <a:ext cx="10515600" cy="1089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STAYING RELEVANT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83ED9-2249-B442-8817-F6924DE0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58" y="5442525"/>
            <a:ext cx="6779933" cy="452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F7D6E-FFC2-284E-BBB9-A89AA3C3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67" y="4600388"/>
            <a:ext cx="4208024" cy="63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5A60B-D15C-DA4F-903B-5B12178D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809" y="1584093"/>
            <a:ext cx="7886382" cy="18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7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5510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BECOMING VALUABLE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5C78D-CB62-8041-AAE1-131DD4B30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0" y="2484524"/>
            <a:ext cx="8234637" cy="328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EC3F1-2946-8940-A621-3E137C0049A9}"/>
              </a:ext>
            </a:extLst>
          </p:cNvPr>
          <p:cNvSpPr txBox="1"/>
          <p:nvPr/>
        </p:nvSpPr>
        <p:spPr>
          <a:xfrm>
            <a:off x="3207123" y="1601329"/>
            <a:ext cx="5546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Horizon 2020 becomes Horizon Europe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Budget: </a:t>
            </a:r>
            <a:r>
              <a:rPr lang="en-US" sz="2400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EUR </a:t>
            </a:r>
            <a:r>
              <a:rPr lang="en-US" sz="2400" b="1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100</a:t>
            </a:r>
            <a:r>
              <a:rPr lang="en-US" sz="2400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billion</a:t>
            </a: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over 6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C69C2-9B25-5E4F-AAD5-E6FA9E16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52" y="3152409"/>
            <a:ext cx="6723159" cy="15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55052-3C3F-874C-B4A4-251ED65B468C}"/>
              </a:ext>
            </a:extLst>
          </p:cNvPr>
          <p:cNvSpPr txBox="1"/>
          <p:nvPr/>
        </p:nvSpPr>
        <p:spPr>
          <a:xfrm>
            <a:off x="5116606" y="1506070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Cool…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7165E-C4D5-D544-BD2E-8626CC99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54" y="2893403"/>
            <a:ext cx="3335244" cy="29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Why you </a:t>
            </a:r>
            <a:r>
              <a:rPr lang="en-US" strike="sngStrike" dirty="0">
                <a:solidFill>
                  <a:schemeClr val="bg1"/>
                </a:solidFill>
                <a:latin typeface="Helvetica" pitchFamily="2" charset="0"/>
              </a:rPr>
              <a:t>should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trike="sngStrike" dirty="0">
                <a:solidFill>
                  <a:schemeClr val="bg1"/>
                </a:solidFill>
                <a:latin typeface="Helvetica" pitchFamily="2" charset="0"/>
              </a:rPr>
              <a:t>must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want to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care!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876CC-F9AA-D747-90E6-8505D231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9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Less stressful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People use “your” data! 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Two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9243-AEC6-BC49-BF3C-786AAB91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25" y="3530319"/>
            <a:ext cx="4622081" cy="1355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674F7-CAFA-8148-8973-A80478506AFF}"/>
              </a:ext>
            </a:extLst>
          </p:cNvPr>
          <p:cNvSpPr txBox="1"/>
          <p:nvPr/>
        </p:nvSpPr>
        <p:spPr>
          <a:xfrm>
            <a:off x="1114225" y="5257801"/>
            <a:ext cx="5351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&gt; 750 citations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+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&gt; 20 methods/studies building directly on that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3CA2F-F732-A446-9B14-A7653F7E7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40" y="3302465"/>
            <a:ext cx="1810871" cy="1810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51F65-228B-DE4E-A27D-3D9DF61B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72" y="1798730"/>
            <a:ext cx="3117209" cy="16235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7334DA-E9C3-1C46-86EF-1D86170A34AF}"/>
              </a:ext>
            </a:extLst>
          </p:cNvPr>
          <p:cNvSpPr txBox="1"/>
          <p:nvPr/>
        </p:nvSpPr>
        <p:spPr>
          <a:xfrm>
            <a:off x="9480176" y="470438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2AC17-7B6D-6747-BD98-4E2C81E145E3}"/>
              </a:ext>
            </a:extLst>
          </p:cNvPr>
          <p:cNvSpPr txBox="1"/>
          <p:nvPr/>
        </p:nvSpPr>
        <p:spPr>
          <a:xfrm>
            <a:off x="8332233" y="5350134"/>
            <a:ext cx="268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Practically all newspapers!</a:t>
            </a:r>
          </a:p>
        </p:txBody>
      </p:sp>
    </p:spTree>
    <p:extLst>
      <p:ext uri="{BB962C8B-B14F-4D97-AF65-F5344CB8AC3E}">
        <p14:creationId xmlns:p14="http://schemas.microsoft.com/office/powerpoint/2010/main" val="12174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E241-8649-EA4B-8F49-28F9735ACF0F}"/>
              </a:ext>
            </a:extLst>
          </p:cNvPr>
          <p:cNvSpPr txBox="1">
            <a:spLocks/>
          </p:cNvSpPr>
          <p:nvPr/>
        </p:nvSpPr>
        <p:spPr>
          <a:xfrm>
            <a:off x="804582" y="2039285"/>
            <a:ext cx="10515600" cy="63668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Take home message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64314-EDB7-B546-851E-4B52DBE99F81}"/>
              </a:ext>
            </a:extLst>
          </p:cNvPr>
          <p:cNvSpPr txBox="1"/>
          <p:nvPr/>
        </p:nvSpPr>
        <p:spPr>
          <a:xfrm>
            <a:off x="1781736" y="322729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1. Don’t be that guy!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2B9DE-4A39-A54A-B929-CF2ACD02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92" y="3795595"/>
            <a:ext cx="1941829" cy="2336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6AEE-C9BE-9D47-BA70-BB3718C8250E}"/>
              </a:ext>
            </a:extLst>
          </p:cNvPr>
          <p:cNvSpPr txBox="1"/>
          <p:nvPr/>
        </p:nvSpPr>
        <p:spPr>
          <a:xfrm>
            <a:off x="5988425" y="4013947"/>
            <a:ext cx="468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2. Even if you don’t like it, you should want to care about Open Science.</a:t>
            </a:r>
          </a:p>
          <a:p>
            <a:endParaRPr lang="en-US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 even if it’s just for your own career</a:t>
            </a:r>
          </a:p>
        </p:txBody>
      </p:sp>
    </p:spTree>
    <p:extLst>
      <p:ext uri="{BB962C8B-B14F-4D97-AF65-F5344CB8AC3E}">
        <p14:creationId xmlns:p14="http://schemas.microsoft.com/office/powerpoint/2010/main" val="372200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55052-3C3F-874C-B4A4-251ED65B468C}"/>
              </a:ext>
            </a:extLst>
          </p:cNvPr>
          <p:cNvSpPr txBox="1"/>
          <p:nvPr/>
        </p:nvSpPr>
        <p:spPr>
          <a:xfrm>
            <a:off x="3013341" y="679075"/>
            <a:ext cx="6466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Attitudes towards Open Science</a:t>
            </a:r>
          </a:p>
          <a:p>
            <a:endParaRPr lang="en-US" sz="3200" b="1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“Mainstream“ perception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98205-9278-BA4F-9FD0-7E321107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1" y="2824274"/>
            <a:ext cx="4054288" cy="2846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45C2D-957F-8245-BF3E-67EC9705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2" y="2979197"/>
            <a:ext cx="4704363" cy="2536265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34FBEB5A-CD1D-8B4F-9962-0AD159183BC0}"/>
              </a:ext>
            </a:extLst>
          </p:cNvPr>
          <p:cNvSpPr/>
          <p:nvPr/>
        </p:nvSpPr>
        <p:spPr>
          <a:xfrm>
            <a:off x="5459199" y="3870811"/>
            <a:ext cx="1956547" cy="753035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9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55052-3C3F-874C-B4A4-251ED65B468C}"/>
              </a:ext>
            </a:extLst>
          </p:cNvPr>
          <p:cNvSpPr txBox="1"/>
          <p:nvPr/>
        </p:nvSpPr>
        <p:spPr>
          <a:xfrm>
            <a:off x="2878870" y="497541"/>
            <a:ext cx="6466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Attitudes towards Open Science</a:t>
            </a:r>
          </a:p>
          <a:p>
            <a:endParaRPr lang="en-US" sz="3200" b="1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The “hidden” 3</a:t>
            </a:r>
            <a:r>
              <a:rPr lang="en-US" sz="3200" baseline="30000" dirty="0">
                <a:solidFill>
                  <a:schemeClr val="bg1"/>
                </a:solidFill>
                <a:latin typeface="Helvetica" pitchFamily="2" charset="0"/>
              </a:rPr>
              <a:t>rd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60208-6067-384C-97D9-6736A8E1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659" y="2672766"/>
            <a:ext cx="3162339" cy="3804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98205-9278-BA4F-9FD0-7E3211071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67" y="3664706"/>
            <a:ext cx="2608054" cy="1830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D886A-0555-8B4E-9A34-FD94AD1C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82" y="3810625"/>
            <a:ext cx="2854625" cy="1539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E39DB9-724B-4246-90F3-36B133D3C1C5}"/>
              </a:ext>
            </a:extLst>
          </p:cNvPr>
          <p:cNvSpPr txBox="1"/>
          <p:nvPr/>
        </p:nvSpPr>
        <p:spPr>
          <a:xfrm>
            <a:off x="1028641" y="554691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Enthusiast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19777-A15A-DD40-8530-9985FDB57271}"/>
              </a:ext>
            </a:extLst>
          </p:cNvPr>
          <p:cNvSpPr txBox="1"/>
          <p:nvPr/>
        </p:nvSpPr>
        <p:spPr>
          <a:xfrm>
            <a:off x="9805016" y="5546912"/>
            <a:ext cx="109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Stoic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7C8FB-D83F-A04C-B6BD-EF59EC20F210}"/>
              </a:ext>
            </a:extLst>
          </p:cNvPr>
          <p:cNvSpPr txBox="1"/>
          <p:nvPr/>
        </p:nvSpPr>
        <p:spPr>
          <a:xfrm>
            <a:off x="5315434" y="6477455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‘other’ type</a:t>
            </a:r>
          </a:p>
        </p:txBody>
      </p:sp>
    </p:spTree>
    <p:extLst>
      <p:ext uri="{BB962C8B-B14F-4D97-AF65-F5344CB8AC3E}">
        <p14:creationId xmlns:p14="http://schemas.microsoft.com/office/powerpoint/2010/main" val="7757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77" y="102908"/>
            <a:ext cx="10515600" cy="13560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Three perceptions of Open Science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0C24-0FE4-4D42-9F1A-4FAC69AB177E}"/>
              </a:ext>
            </a:extLst>
          </p:cNvPr>
          <p:cNvSpPr txBox="1"/>
          <p:nvPr/>
        </p:nvSpPr>
        <p:spPr>
          <a:xfrm>
            <a:off x="1112772" y="1459006"/>
            <a:ext cx="857831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" pitchFamily="2" charset="0"/>
              </a:rPr>
              <a:t>The Enthusiast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Loves Open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Registered on the OSF before it was a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Has an </a:t>
            </a:r>
            <a:r>
              <a:rPr lang="en-US" sz="28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arXiv</a:t>
            </a: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newsletter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Preregisters her/his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All data openly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Transparent research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Publishes open-access papers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Many early-career researcher, PhD student, post-doc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6D71E-70F5-1548-A9F8-E62CFADE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32" y="3375545"/>
            <a:ext cx="3018592" cy="4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77" y="102908"/>
            <a:ext cx="10515600" cy="12619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Three perceptions of Open Science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0C24-0FE4-4D42-9F1A-4FAC69AB177E}"/>
              </a:ext>
            </a:extLst>
          </p:cNvPr>
          <p:cNvSpPr txBox="1"/>
          <p:nvPr/>
        </p:nvSpPr>
        <p:spPr>
          <a:xfrm>
            <a:off x="1486743" y="1459007"/>
            <a:ext cx="875752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" pitchFamily="2" charset="0"/>
              </a:rPr>
              <a:t>The Stoic</a:t>
            </a:r>
          </a:p>
          <a:p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Thinks Open Science is a fashion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Thinks OSF stands for something else?</a:t>
            </a: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sym typeface="Wingdings" pitchFamily="2" charset="2"/>
              </a:rPr>
              <a:t> </a:t>
            </a:r>
            <a:endParaRPr lang="en-US" sz="2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Finds preprints low quality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Preregistrations are “just not how I do research”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Thinks data are her/his 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Thinks the method section of a paper is an annoyance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Doesn’t care about open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Many late-career researchers</a:t>
            </a:r>
          </a:p>
        </p:txBody>
      </p:sp>
    </p:spTree>
    <p:extLst>
      <p:ext uri="{BB962C8B-B14F-4D97-AF65-F5344CB8AC3E}">
        <p14:creationId xmlns:p14="http://schemas.microsoft.com/office/powerpoint/2010/main" val="25153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77" y="102908"/>
            <a:ext cx="10515600" cy="12876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Three perceptions of Open Science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0C24-0FE4-4D42-9F1A-4FAC69AB177E}"/>
              </a:ext>
            </a:extLst>
          </p:cNvPr>
          <p:cNvSpPr txBox="1"/>
          <p:nvPr/>
        </p:nvSpPr>
        <p:spPr>
          <a:xfrm>
            <a:off x="724600" y="1534508"/>
            <a:ext cx="8566769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" pitchFamily="2" charset="0"/>
              </a:rPr>
              <a:t>The “other”</a:t>
            </a:r>
          </a:p>
          <a:p>
            <a:endParaRPr lang="en-US" sz="3200" dirty="0">
              <a:solidFill>
                <a:schemeClr val="bg1"/>
              </a:solidFill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Aware of Open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Knows about </a:t>
            </a:r>
            <a:r>
              <a:rPr lang="en-US" sz="28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arXiv</a:t>
            </a: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, OSF,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Doesn’t like preprints but can’t tell you 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Preregistrations just cost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Data sharing is a pain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“It worked fine without Open Science…”  </a:t>
            </a: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sym typeface="Wingdings" pitchFamily="2" charset="2"/>
              </a:rPr>
              <a:t></a:t>
            </a: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Open access: Whatever!?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ECR, PhD student, post-doc with academic ambition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55D65-F5A7-F24D-A166-D85DFFB9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648" y="3886165"/>
            <a:ext cx="3622674" cy="20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94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Why you </a:t>
            </a:r>
            <a:r>
              <a:rPr lang="en-US" strike="sngStrike" dirty="0">
                <a:solidFill>
                  <a:schemeClr val="bg1"/>
                </a:solidFill>
                <a:latin typeface="Helvetica" pitchFamily="2" charset="0"/>
              </a:rPr>
              <a:t>should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must care?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E0C24-0FE4-4D42-9F1A-4FAC69AB177E}"/>
              </a:ext>
            </a:extLst>
          </p:cNvPr>
          <p:cNvSpPr txBox="1"/>
          <p:nvPr/>
        </p:nvSpPr>
        <p:spPr>
          <a:xfrm>
            <a:off x="1701053" y="2568389"/>
            <a:ext cx="6901056" cy="221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Becoming less vulnerable in science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Staying relevant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Becoming valuable</a:t>
            </a:r>
          </a:p>
        </p:txBody>
      </p:sp>
    </p:spTree>
    <p:extLst>
      <p:ext uri="{BB962C8B-B14F-4D97-AF65-F5344CB8AC3E}">
        <p14:creationId xmlns:p14="http://schemas.microsoft.com/office/powerpoint/2010/main" val="361342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8810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BECOMING LESS VULNERABLE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0082F-004C-444F-9989-ECAF2AD72747}"/>
              </a:ext>
            </a:extLst>
          </p:cNvPr>
          <p:cNvSpPr txBox="1"/>
          <p:nvPr/>
        </p:nvSpPr>
        <p:spPr>
          <a:xfrm>
            <a:off x="1754841" y="2122402"/>
            <a:ext cx="449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 by making yourself vulnerable?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3AB7A-4C75-534D-ADEA-3A97B9F2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63" y="3324868"/>
            <a:ext cx="4856469" cy="3193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F0AC4-53E0-1045-8A4B-E6208F37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14" y="2122402"/>
            <a:ext cx="2731835" cy="1041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FE970-2A75-164D-96A6-24F6AA03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00" y="2744660"/>
            <a:ext cx="4219875" cy="31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7D22-F5BC-C546-B188-5876DAC7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8810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BECOMING LESS VULNERABLE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0082F-004C-444F-9989-ECAF2AD72747}"/>
              </a:ext>
            </a:extLst>
          </p:cNvPr>
          <p:cNvSpPr txBox="1"/>
          <p:nvPr/>
        </p:nvSpPr>
        <p:spPr>
          <a:xfrm>
            <a:off x="1754841" y="2122402"/>
            <a:ext cx="449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… by making yourself vulnerable?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D8588-DB5A-874A-B7F0-4B7BDC23844A}"/>
              </a:ext>
            </a:extLst>
          </p:cNvPr>
          <p:cNvSpPr txBox="1"/>
          <p:nvPr/>
        </p:nvSpPr>
        <p:spPr>
          <a:xfrm>
            <a:off x="1754841" y="2859749"/>
            <a:ext cx="59784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Ongoing and future efforts:</a:t>
            </a:r>
          </a:p>
          <a:p>
            <a:endParaRPr lang="en-US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Assess scientific quality at 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Document open science research at scale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Asking the feared questions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For the individual and the discipline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Doing Open Science protects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023D2-0A24-2C42-A032-5525AA39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81" y="3427506"/>
            <a:ext cx="1638673" cy="12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588</Words>
  <Application>Microsoft Macintosh PowerPoint</Application>
  <PresentationFormat>Widescreen</PresentationFormat>
  <Paragraphs>103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Neue Thin</vt:lpstr>
      <vt:lpstr>Wingdings</vt:lpstr>
      <vt:lpstr>Office Theme</vt:lpstr>
      <vt:lpstr>Open Science and your career</vt:lpstr>
      <vt:lpstr>PowerPoint Presentation</vt:lpstr>
      <vt:lpstr>PowerPoint Presentation</vt:lpstr>
      <vt:lpstr>Three perceptions of Open Science </vt:lpstr>
      <vt:lpstr>Three perceptions of Open Science </vt:lpstr>
      <vt:lpstr>Three perceptions of Open Science </vt:lpstr>
      <vt:lpstr>Why you should must care?</vt:lpstr>
      <vt:lpstr>BECOMING LESS VULNERABLE</vt:lpstr>
      <vt:lpstr>BECOMING LESS VULNERABLE</vt:lpstr>
      <vt:lpstr>STAYING RELEVANT</vt:lpstr>
      <vt:lpstr>STAYING RELEVANT</vt:lpstr>
      <vt:lpstr>STAYING RELEVANT</vt:lpstr>
      <vt:lpstr>STAYING RELEVANT</vt:lpstr>
      <vt:lpstr>PowerPoint Presentation</vt:lpstr>
      <vt:lpstr>BECOMING VALUABLE</vt:lpstr>
      <vt:lpstr>PowerPoint Presentation</vt:lpstr>
      <vt:lpstr>Why you should must want to care!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Kleinberg</dc:creator>
  <cp:lastModifiedBy>Isabelle vdv</cp:lastModifiedBy>
  <cp:revision>78</cp:revision>
  <dcterms:created xsi:type="dcterms:W3CDTF">2018-11-08T11:25:01Z</dcterms:created>
  <dcterms:modified xsi:type="dcterms:W3CDTF">2018-11-13T18:04:36Z</dcterms:modified>
</cp:coreProperties>
</file>